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9" r:id="rId4"/>
    <p:sldId id="277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63BA530-018F-488E-85BE-94587FCF7552}" type="datetimeFigureOut">
              <a:rPr lang="en-US" smtClean="0"/>
              <a:pPr/>
              <a:t>10/7/2017</a:t>
            </a:fld>
            <a:endParaRPr lang="en-US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7067258-6ECB-4222-8F83-C6995BC6CA8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sz="quarter" idx="1"/>
          </p:nvPr>
        </p:nvSpPr>
        <p:spPr>
          <a:xfrm>
            <a:off x="1285852" y="4149080"/>
            <a:ext cx="6400800" cy="2137792"/>
          </a:xfrm>
        </p:spPr>
        <p:txBody>
          <a:bodyPr/>
          <a:lstStyle/>
          <a:p>
            <a:r>
              <a:rPr lang="nl-BE" sz="2800" dirty="0" smtClean="0"/>
              <a:t>Prof. Dr. Dirk De Wachter</a:t>
            </a:r>
          </a:p>
          <a:p>
            <a:r>
              <a:rPr lang="nl-BE" sz="2800" dirty="0" err="1" smtClean="0"/>
              <a:t>KULeuven</a:t>
            </a:r>
            <a:endParaRPr lang="nl-BE" sz="2800" dirty="0" smtClean="0"/>
          </a:p>
          <a:p>
            <a:r>
              <a:rPr lang="nl-BE" sz="2800" dirty="0" smtClean="0"/>
              <a:t>Antwerpen, 7 oktober 2017</a:t>
            </a:r>
            <a:endParaRPr lang="nl-BE" sz="2800" dirty="0"/>
          </a:p>
        </p:txBody>
      </p:sp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878633" y="908720"/>
            <a:ext cx="7215238" cy="1923696"/>
          </a:xfrm>
        </p:spPr>
        <p:txBody>
          <a:bodyPr/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sz="4000" b="1" dirty="0" smtClean="0"/>
              <a:t>“BEWUST / ONBEWUST ?”</a:t>
            </a:r>
            <a:endParaRPr lang="en-US" sz="4000" b="1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0000"/>
                </a:solidFill>
                <a:effectLst/>
              </a:rPr>
              <a:t>2. Vervlakking? </a:t>
            </a:r>
            <a:endParaRPr lang="en-US" b="1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Tijdelijke aanduiding voor inhoud 3" descr="pip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500174"/>
            <a:ext cx="5357850" cy="412911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 descr="hersenen-t165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571612"/>
            <a:ext cx="4762500" cy="3371850"/>
          </a:xfrm>
        </p:spPr>
      </p:pic>
      <p:sp>
        <p:nvSpPr>
          <p:cNvPr id="7" name="Tekstvak 6"/>
          <p:cNvSpPr txBox="1"/>
          <p:nvPr/>
        </p:nvSpPr>
        <p:spPr>
          <a:xfrm>
            <a:off x="2714612" y="5357826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0000"/>
                </a:solidFill>
              </a:rPr>
              <a:t>Ceci</a:t>
            </a:r>
            <a:r>
              <a:rPr lang="nl-BE" sz="2400" i="1" dirty="0" smtClean="0">
                <a:solidFill>
                  <a:srgbClr val="000000"/>
                </a:solidFill>
              </a:rPr>
              <a:t> </a:t>
            </a:r>
            <a:r>
              <a:rPr lang="fr-FR" sz="2400" i="1" dirty="0" smtClean="0">
                <a:solidFill>
                  <a:srgbClr val="000000"/>
                </a:solidFill>
              </a:rPr>
              <a:t>n’est pas une personne</a:t>
            </a:r>
            <a:endParaRPr lang="fr-FR" sz="2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627313" y="3644900"/>
            <a:ext cx="3600450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BE" sz="3200" b="1">
                <a:latin typeface="Times New Roman" pitchFamily="18" charset="0"/>
              </a:rPr>
              <a:t>PSYCHOLOGIE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47813" y="4797425"/>
            <a:ext cx="5903912" cy="1203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BE" sz="3200" b="1" dirty="0">
                <a:latin typeface="Times New Roman" pitchFamily="18" charset="0"/>
              </a:rPr>
              <a:t>NEUROFYSIOLOGIE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03575" y="2492375"/>
            <a:ext cx="24987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BE" sz="3200" b="1">
                <a:latin typeface="Times New Roman" pitchFamily="18" charset="0"/>
              </a:rPr>
              <a:t>FILOSOFIE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79838" y="1628775"/>
            <a:ext cx="1296987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19338" y="404813"/>
            <a:ext cx="419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200">
              <a:latin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608263" y="327025"/>
            <a:ext cx="361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n-US" sz="3200">
              <a:latin typeface="Times New Roman" pitchFamily="18" charset="0"/>
            </a:endParaRPr>
          </a:p>
        </p:txBody>
      </p:sp>
      <p:cxnSp>
        <p:nvCxnSpPr>
          <p:cNvPr id="10" name="Rechte verbindingslijn met pijl 9"/>
          <p:cNvCxnSpPr/>
          <p:nvPr/>
        </p:nvCxnSpPr>
        <p:spPr>
          <a:xfrm rot="10800000">
            <a:off x="7786710" y="5429264"/>
            <a:ext cx="928694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Tx/>
              <a:buAutoNum type="romanUcPeriod"/>
            </a:pPr>
            <a:r>
              <a:rPr lang="nl-BE" dirty="0" smtClean="0"/>
              <a:t>Niet-weten?</a:t>
            </a:r>
            <a:endParaRPr lang="nl-BE" dirty="0"/>
          </a:p>
          <a:p>
            <a:pPr marL="812800" indent="-812800">
              <a:buFontTx/>
              <a:buAutoNum type="romanUcPeriod"/>
            </a:pPr>
            <a:r>
              <a:rPr lang="nl-BE" dirty="0"/>
              <a:t>Denken	?</a:t>
            </a:r>
          </a:p>
          <a:p>
            <a:pPr marL="812800" indent="-812800">
              <a:buFontTx/>
              <a:buAutoNum type="romanUcPeriod"/>
            </a:pPr>
            <a:r>
              <a:rPr lang="nl-BE" dirty="0"/>
              <a:t>Praten	?</a:t>
            </a:r>
          </a:p>
          <a:p>
            <a:pPr marL="812800" indent="-812800">
              <a:buFontTx/>
              <a:buAutoNum type="romanUcPeriod"/>
            </a:pPr>
            <a:r>
              <a:rPr lang="nl-BE" dirty="0"/>
              <a:t>Pillen		</a:t>
            </a:r>
            <a:r>
              <a:rPr lang="nl-BE" dirty="0" smtClean="0"/>
              <a:t>?     </a:t>
            </a:r>
          </a:p>
          <a:p>
            <a:pPr marL="812800" indent="-812800">
              <a:buNone/>
            </a:pPr>
            <a:endParaRPr lang="nl-BE" dirty="0" smtClean="0"/>
          </a:p>
          <a:p>
            <a:pPr marL="812800" indent="-812800">
              <a:buNone/>
            </a:pPr>
            <a:r>
              <a:rPr lang="nl-BE" dirty="0" smtClean="0"/>
              <a:t>	</a:t>
            </a:r>
            <a:endParaRPr lang="nl-NL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84438" y="476250"/>
            <a:ext cx="4464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4400" b="1" dirty="0" smtClean="0"/>
              <a:t>ZORG</a:t>
            </a:r>
            <a:endParaRPr lang="nl-NL" sz="4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2902" y="908050"/>
            <a:ext cx="4267695" cy="5705475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536" y="188913"/>
            <a:ext cx="813727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3600" b="1" dirty="0">
                <a:solidFill>
                  <a:srgbClr val="000000"/>
                </a:solidFill>
              </a:rPr>
              <a:t>3. </a:t>
            </a:r>
            <a:r>
              <a:rPr lang="nl-BE" sz="3600" b="1" dirty="0" smtClean="0">
                <a:solidFill>
                  <a:srgbClr val="000000"/>
                </a:solidFill>
              </a:rPr>
              <a:t>Hechting ?</a:t>
            </a:r>
            <a:endParaRPr lang="nl-NL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7858180" cy="1214422"/>
          </a:xfrm>
        </p:spPr>
        <p:txBody>
          <a:bodyPr/>
          <a:lstStyle/>
          <a:p>
            <a:r>
              <a:rPr lang="nl-NL" b="1" dirty="0" smtClean="0">
                <a:effectLst/>
              </a:rPr>
              <a:t>(onveilige) hechting</a:t>
            </a:r>
            <a:endParaRPr lang="nl-NL" b="1" dirty="0">
              <a:effectLst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0033" y="1142985"/>
            <a:ext cx="8464579" cy="5310204"/>
          </a:xfrm>
        </p:spPr>
        <p:txBody>
          <a:bodyPr/>
          <a:lstStyle/>
          <a:p>
            <a:pPr>
              <a:tabLst>
                <a:tab pos="3227388" algn="l"/>
              </a:tabLst>
            </a:pPr>
            <a:r>
              <a:rPr lang="nl-BE" sz="2800" dirty="0"/>
              <a:t>Korte termijn denken: dood van de geschiedenis</a:t>
            </a:r>
          </a:p>
          <a:p>
            <a:pPr>
              <a:tabLst>
                <a:tab pos="3227388" algn="l"/>
              </a:tabLst>
            </a:pPr>
            <a:r>
              <a:rPr lang="nl-BE" sz="2800" dirty="0"/>
              <a:t>Functioneel (werkzaam of stop)</a:t>
            </a:r>
          </a:p>
          <a:p>
            <a:pPr>
              <a:tabLst>
                <a:tab pos="3227388" algn="l"/>
              </a:tabLst>
            </a:pPr>
            <a:r>
              <a:rPr lang="nl-BE" sz="2800" dirty="0"/>
              <a:t>Objectivering: dood van het subject</a:t>
            </a:r>
            <a:br>
              <a:rPr lang="nl-BE" sz="2800" dirty="0"/>
            </a:br>
            <a:r>
              <a:rPr lang="nl-BE" sz="2800" dirty="0"/>
              <a:t>(vragenlijsten, normscores)</a:t>
            </a:r>
          </a:p>
          <a:p>
            <a:pPr>
              <a:tabLst>
                <a:tab pos="3227388" algn="l"/>
              </a:tabLst>
            </a:pPr>
            <a:r>
              <a:rPr lang="nl-BE" sz="2800" dirty="0"/>
              <a:t>“Leuk” – dwang (‘</a:t>
            </a:r>
            <a:r>
              <a:rPr lang="nl-BE" sz="2800" dirty="0" err="1"/>
              <a:t>Hypes</a:t>
            </a:r>
            <a:r>
              <a:rPr lang="nl-BE" sz="2800" dirty="0"/>
              <a:t>’)</a:t>
            </a:r>
          </a:p>
          <a:p>
            <a:pPr>
              <a:tabLst>
                <a:tab pos="3227388" algn="l"/>
              </a:tabLst>
            </a:pPr>
            <a:r>
              <a:rPr lang="nl-BE" sz="2800" dirty="0"/>
              <a:t>Keuze – </a:t>
            </a:r>
            <a:r>
              <a:rPr lang="nl-BE" sz="2800" dirty="0" smtClean="0"/>
              <a:t>dwang</a:t>
            </a:r>
            <a:endParaRPr lang="nl-BE" sz="2800" dirty="0"/>
          </a:p>
          <a:p>
            <a:pPr>
              <a:tabLst>
                <a:tab pos="3227388" algn="l"/>
              </a:tabLst>
            </a:pPr>
            <a:r>
              <a:rPr lang="nl-BE" sz="2800" dirty="0"/>
              <a:t>Egocentrisme:	de ander als gebruiksvoorwerp</a:t>
            </a:r>
            <a:br>
              <a:rPr lang="nl-BE" sz="2800" dirty="0"/>
            </a:br>
            <a:r>
              <a:rPr lang="nl-BE" sz="2800" dirty="0"/>
              <a:t>	inwisselbaar,verbruiksvoorwerp</a:t>
            </a:r>
          </a:p>
          <a:p>
            <a:pPr>
              <a:tabLst>
                <a:tab pos="3227388" algn="l"/>
              </a:tabLst>
            </a:pPr>
            <a:r>
              <a:rPr lang="nl-NL" sz="2800" dirty="0" smtClean="0"/>
              <a:t>Zorg als consumptieproduct (de markt speelt)</a:t>
            </a:r>
            <a:endParaRPr lang="nl-NL" sz="2800" dirty="0"/>
          </a:p>
          <a:p>
            <a:pPr>
              <a:buFontTx/>
              <a:buNone/>
              <a:tabLst>
                <a:tab pos="3227388" algn="l"/>
              </a:tabLst>
            </a:pPr>
            <a:endParaRPr lang="nl-BE" sz="2800" dirty="0"/>
          </a:p>
          <a:p>
            <a:pPr>
              <a:buFontTx/>
              <a:buNone/>
              <a:tabLst>
                <a:tab pos="3227388" algn="l"/>
              </a:tabLst>
            </a:pPr>
            <a:endParaRPr lang="nl-BE" sz="2800" dirty="0"/>
          </a:p>
          <a:p>
            <a:pPr>
              <a:buFontTx/>
              <a:buNone/>
              <a:tabLst>
                <a:tab pos="3227388" algn="l"/>
              </a:tabLst>
            </a:pPr>
            <a:endParaRPr lang="nl-BE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000000"/>
                </a:solidFill>
                <a:effectLst/>
              </a:rPr>
              <a:t>4. </a:t>
            </a:r>
            <a:r>
              <a:rPr lang="nl-BE" b="1" dirty="0" err="1" smtClean="0">
                <a:solidFill>
                  <a:srgbClr val="000000"/>
                </a:solidFill>
                <a:effectLst/>
              </a:rPr>
              <a:t>In-fantiel</a:t>
            </a:r>
            <a:r>
              <a:rPr lang="nl-BE" b="1" dirty="0" smtClean="0">
                <a:solidFill>
                  <a:srgbClr val="000000"/>
                </a:solidFill>
                <a:effectLst/>
              </a:rPr>
              <a:t>?</a:t>
            </a:r>
            <a:endParaRPr lang="nl-NL" b="1" dirty="0">
              <a:solidFill>
                <a:srgbClr val="000000"/>
              </a:solidFill>
              <a:effectLst/>
            </a:endParaRPr>
          </a:p>
        </p:txBody>
      </p:sp>
      <p:pic>
        <p:nvPicPr>
          <p:cNvPr id="15364" name="Picture 4" descr="hopper room in new yo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484313"/>
            <a:ext cx="6048375" cy="4751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effectLst/>
              </a:rPr>
              <a:t>“</a:t>
            </a:r>
            <a:r>
              <a:rPr lang="nl-NL" b="1" dirty="0" err="1" smtClean="0">
                <a:effectLst/>
              </a:rPr>
              <a:t>Woord-armoede</a:t>
            </a:r>
            <a:r>
              <a:rPr lang="nl-NL" b="1" dirty="0" smtClean="0">
                <a:effectLst/>
              </a:rPr>
              <a:t>”</a:t>
            </a:r>
            <a:endParaRPr lang="nl-NL" b="1" dirty="0"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73238"/>
            <a:ext cx="8393141" cy="3441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BE" sz="2400" dirty="0" err="1"/>
              <a:t>Woorden-loze</a:t>
            </a:r>
            <a:r>
              <a:rPr lang="nl-BE" sz="2400" dirty="0"/>
              <a:t> beeldcultuur</a:t>
            </a:r>
            <a:br>
              <a:rPr lang="nl-BE" sz="2400" dirty="0"/>
            </a:br>
            <a:r>
              <a:rPr lang="nl-BE" sz="2400" dirty="0"/>
              <a:t>Visuele media als belangrijke speler</a:t>
            </a:r>
          </a:p>
          <a:p>
            <a:pPr>
              <a:lnSpc>
                <a:spcPct val="90000"/>
              </a:lnSpc>
            </a:pPr>
            <a:r>
              <a:rPr lang="nl-BE" sz="2400" dirty="0" err="1"/>
              <a:t>One-liners</a:t>
            </a:r>
            <a:r>
              <a:rPr lang="nl-BE" sz="2400" dirty="0"/>
              <a:t> tegenover </a:t>
            </a:r>
            <a:r>
              <a:rPr lang="nl-BE" sz="2400" dirty="0" smtClean="0"/>
              <a:t>complexiteit </a:t>
            </a:r>
            <a:endParaRPr lang="nl-BE" sz="2400" dirty="0"/>
          </a:p>
          <a:p>
            <a:pPr>
              <a:lnSpc>
                <a:spcPct val="90000"/>
              </a:lnSpc>
            </a:pPr>
            <a:r>
              <a:rPr lang="nl-BE" sz="2400" dirty="0" err="1" smtClean="0"/>
              <a:t>Symptoom-gericht</a:t>
            </a:r>
            <a:r>
              <a:rPr lang="nl-BE" sz="2400" dirty="0" smtClean="0"/>
              <a:t> </a:t>
            </a:r>
            <a:r>
              <a:rPr lang="nl-BE" sz="2400" dirty="0"/>
              <a:t>(object-gericht) </a:t>
            </a:r>
            <a:br>
              <a:rPr lang="nl-BE" sz="2400" dirty="0"/>
            </a:br>
            <a:r>
              <a:rPr lang="nl-BE" sz="2400" dirty="0"/>
              <a:t>(Diagnostische categorieën -  vragenlijsten)</a:t>
            </a:r>
          </a:p>
          <a:p>
            <a:pPr>
              <a:lnSpc>
                <a:spcPct val="90000"/>
              </a:lnSpc>
            </a:pPr>
            <a:r>
              <a:rPr lang="nl-BE" sz="2400" dirty="0"/>
              <a:t>Cijfers i.p.v. letters (geen verhalen meer</a:t>
            </a:r>
            <a:r>
              <a:rPr lang="nl-BE" sz="24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BE" sz="2400" dirty="0"/>
              <a:t> </a:t>
            </a:r>
            <a:r>
              <a:rPr lang="nl-BE" sz="2400" dirty="0" smtClean="0"/>
              <a:t>   Assessment : hitparades, concurrentie, steeds beter</a:t>
            </a:r>
            <a:endParaRPr lang="nl-BE" sz="2400" dirty="0"/>
          </a:p>
          <a:p>
            <a:pPr marL="0" indent="0">
              <a:lnSpc>
                <a:spcPct val="90000"/>
              </a:lnSpc>
              <a:buNone/>
            </a:pPr>
            <a:endParaRPr lang="nl-NL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b="1" dirty="0">
                <a:solidFill>
                  <a:srgbClr val="000000"/>
                </a:solidFill>
                <a:effectLst/>
              </a:rPr>
              <a:t>5. </a:t>
            </a:r>
            <a:r>
              <a:rPr lang="nl-BE" sz="4000" b="1" dirty="0" smtClean="0">
                <a:solidFill>
                  <a:srgbClr val="000000"/>
                </a:solidFill>
                <a:effectLst/>
              </a:rPr>
              <a:t>Existentie?</a:t>
            </a:r>
            <a:endParaRPr lang="nl-NL" sz="4000" b="1" dirty="0">
              <a:solidFill>
                <a:srgbClr val="000000"/>
              </a:solidFill>
              <a:effectLst/>
            </a:endParaRPr>
          </a:p>
        </p:txBody>
      </p:sp>
      <p:pic>
        <p:nvPicPr>
          <p:cNvPr id="18436" name="Picture 4" descr="zwart vierkant malewi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412875"/>
            <a:ext cx="4762500" cy="471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Existentie </a:t>
            </a:r>
            <a:endParaRPr lang="nl-NL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BE" sz="2600" dirty="0"/>
              <a:t>Gebrek aan tijd (“</a:t>
            </a:r>
            <a:r>
              <a:rPr lang="nl-BE" sz="2600" dirty="0" err="1"/>
              <a:t>kein</a:t>
            </a:r>
            <a:r>
              <a:rPr lang="nl-BE" sz="2600" dirty="0"/>
              <a:t> </a:t>
            </a:r>
            <a:r>
              <a:rPr lang="nl-BE" sz="2600" dirty="0" err="1"/>
              <a:t>Zeit</a:t>
            </a:r>
            <a:r>
              <a:rPr lang="nl-BE" sz="2600" dirty="0"/>
              <a:t>, </a:t>
            </a:r>
            <a:r>
              <a:rPr lang="nl-BE" sz="2600" dirty="0" err="1"/>
              <a:t>kein</a:t>
            </a:r>
            <a:r>
              <a:rPr lang="nl-BE" sz="2600" dirty="0"/>
              <a:t> Sein</a:t>
            </a:r>
            <a:r>
              <a:rPr lang="nl-BE" sz="2600" dirty="0" smtClean="0"/>
              <a:t>”)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BE" sz="2600" dirty="0"/>
              <a:t> </a:t>
            </a:r>
            <a:r>
              <a:rPr lang="nl-BE" sz="2600" dirty="0" smtClean="0"/>
              <a:t>   </a:t>
            </a:r>
            <a:r>
              <a:rPr lang="nl-BE" sz="2600" dirty="0"/>
              <a:t>(</a:t>
            </a:r>
            <a:r>
              <a:rPr lang="nl-BE" sz="2600" dirty="0" smtClean="0"/>
              <a:t>dadendrang : doen)</a:t>
            </a:r>
            <a:endParaRPr lang="nl-BE" sz="2600" dirty="0"/>
          </a:p>
          <a:p>
            <a:pPr>
              <a:lnSpc>
                <a:spcPct val="90000"/>
              </a:lnSpc>
            </a:pPr>
            <a:r>
              <a:rPr lang="nl-BE" sz="2600" dirty="0"/>
              <a:t>Gebrek aan </a:t>
            </a:r>
            <a:r>
              <a:rPr lang="nl-BE" sz="2600" dirty="0" smtClean="0"/>
              <a:t>visie : </a:t>
            </a:r>
            <a:br>
              <a:rPr lang="nl-BE" sz="2600" dirty="0" smtClean="0"/>
            </a:br>
            <a:r>
              <a:rPr lang="nl-BE" sz="2600" dirty="0" smtClean="0"/>
              <a:t>- Wat is gezondheidszorg?</a:t>
            </a:r>
            <a:br>
              <a:rPr lang="nl-BE" sz="2600" dirty="0" smtClean="0"/>
            </a:br>
            <a:r>
              <a:rPr lang="nl-BE" sz="2600" dirty="0" smtClean="0"/>
              <a:t>- Wat zou gezondheidszorg moeten zijn?</a:t>
            </a:r>
          </a:p>
          <a:p>
            <a:pPr>
              <a:lnSpc>
                <a:spcPct val="90000"/>
              </a:lnSpc>
            </a:pPr>
            <a:r>
              <a:rPr lang="nl-BE" sz="2600" dirty="0" err="1" smtClean="0"/>
              <a:t>Consumpsionisme</a:t>
            </a:r>
            <a:r>
              <a:rPr lang="nl-BE" sz="2600" dirty="0" smtClean="0"/>
              <a:t> </a:t>
            </a:r>
            <a:r>
              <a:rPr lang="nl-BE" sz="2600" dirty="0"/>
              <a:t>als groot </a:t>
            </a:r>
            <a:r>
              <a:rPr lang="nl-BE" sz="2600" dirty="0" smtClean="0"/>
              <a:t>verhaal</a:t>
            </a:r>
            <a:endParaRPr lang="nl-BE" sz="2600" dirty="0"/>
          </a:p>
          <a:p>
            <a:pPr>
              <a:lnSpc>
                <a:spcPct val="90000"/>
              </a:lnSpc>
            </a:pPr>
            <a:r>
              <a:rPr lang="nl-BE" sz="2600" dirty="0"/>
              <a:t>Twijfel als motor van zingeving </a:t>
            </a:r>
            <a:br>
              <a:rPr lang="nl-BE" sz="2600" dirty="0"/>
            </a:br>
            <a:r>
              <a:rPr lang="nl-BE" sz="2600" dirty="0"/>
              <a:t>			(</a:t>
            </a:r>
            <a:r>
              <a:rPr lang="nl-BE" sz="2600" dirty="0" err="1"/>
              <a:t>not</a:t>
            </a:r>
            <a:r>
              <a:rPr lang="nl-BE" sz="2600" dirty="0"/>
              <a:t> </a:t>
            </a:r>
            <a:r>
              <a:rPr lang="nl-BE" sz="2600" dirty="0" err="1"/>
              <a:t>knowing</a:t>
            </a:r>
            <a:r>
              <a:rPr lang="nl-BE" sz="26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nl-BE" sz="2600" dirty="0" smtClean="0"/>
              <a:t>Het “Wachten” als essentie : </a:t>
            </a:r>
            <a:r>
              <a:rPr lang="nl-BE" sz="2600" dirty="0" err="1" smtClean="0"/>
              <a:t>gelassenheit</a:t>
            </a:r>
            <a:endParaRPr lang="nl-BE" sz="2600" dirty="0" smtClean="0"/>
          </a:p>
          <a:p>
            <a:pPr>
              <a:lnSpc>
                <a:spcPct val="90000"/>
              </a:lnSpc>
              <a:buNone/>
            </a:pPr>
            <a:endParaRPr lang="nl-BE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/>
          <a:lstStyle/>
          <a:p>
            <a:r>
              <a:rPr lang="nl-BE" b="1" dirty="0" smtClean="0">
                <a:effectLst/>
              </a:rPr>
              <a:t>Psychiater </a:t>
            </a:r>
            <a:r>
              <a:rPr lang="nl-BE" b="1" dirty="0" err="1" smtClean="0">
                <a:effectLst/>
              </a:rPr>
              <a:t>sum</a:t>
            </a:r>
            <a:r>
              <a:rPr lang="nl-BE" b="1" dirty="0" smtClean="0">
                <a:effectLst/>
              </a:rPr>
              <a:t>,</a:t>
            </a:r>
            <a:br>
              <a:rPr lang="nl-BE" b="1" dirty="0" smtClean="0">
                <a:effectLst/>
              </a:rPr>
            </a:br>
            <a:r>
              <a:rPr lang="nl-BE" b="1" dirty="0" smtClean="0">
                <a:effectLst/>
              </a:rPr>
              <a:t>Ergo </a:t>
            </a:r>
            <a:r>
              <a:rPr lang="nl-BE" b="1" dirty="0" err="1" smtClean="0">
                <a:effectLst/>
              </a:rPr>
              <a:t>sum</a:t>
            </a:r>
            <a:endParaRPr lang="en-US" b="1" dirty="0">
              <a:effectLst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167198"/>
          </a:xfrm>
        </p:spPr>
        <p:txBody>
          <a:bodyPr/>
          <a:lstStyle/>
          <a:p>
            <a:pPr algn="ctr">
              <a:buNone/>
            </a:pPr>
            <a:endParaRPr lang="nl-BE" dirty="0"/>
          </a:p>
          <a:p>
            <a:pPr algn="ctr">
              <a:buNone/>
            </a:pPr>
            <a:endParaRPr lang="nl-BE" dirty="0" smtClean="0"/>
          </a:p>
          <a:p>
            <a:pPr algn="ctr">
              <a:buNone/>
            </a:pPr>
            <a:endParaRPr lang="nl-BE" dirty="0"/>
          </a:p>
          <a:p>
            <a:pPr algn="ctr">
              <a:buNone/>
            </a:pPr>
            <a:r>
              <a:rPr lang="nl-BE" i="1" dirty="0" smtClean="0"/>
              <a:t>out-of-</a:t>
            </a:r>
            <a:r>
              <a:rPr lang="nl-BE" i="1" dirty="0" err="1" smtClean="0"/>
              <a:t>the</a:t>
            </a:r>
            <a:r>
              <a:rPr lang="nl-BE" i="1" dirty="0" smtClean="0"/>
              <a:t>-box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solidFill>
                  <a:srgbClr val="000000"/>
                </a:solidFill>
                <a:effectLst/>
              </a:rPr>
              <a:t>6. </a:t>
            </a:r>
            <a:r>
              <a:rPr lang="nl-BE" b="1" dirty="0" smtClean="0">
                <a:solidFill>
                  <a:srgbClr val="000000"/>
                </a:solidFill>
                <a:effectLst/>
              </a:rPr>
              <a:t>Stilte?</a:t>
            </a:r>
            <a:endParaRPr lang="nl-NL" b="1" dirty="0">
              <a:solidFill>
                <a:srgbClr val="000000"/>
              </a:solidFill>
              <a:effectLst/>
            </a:endParaRPr>
          </a:p>
        </p:txBody>
      </p:sp>
      <p:pic>
        <p:nvPicPr>
          <p:cNvPr id="19460" name="Picture 4" descr="Mondriaan_Broadway_Boogie_Woogie_1942-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484313"/>
            <a:ext cx="4889500" cy="496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Stilte</a:t>
            </a:r>
            <a:endParaRPr lang="nl-NL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BE" sz="2800" dirty="0"/>
              <a:t>Betekenisloos </a:t>
            </a:r>
            <a:r>
              <a:rPr lang="nl-BE" sz="2800" dirty="0" smtClean="0"/>
              <a:t>getater, gebazel </a:t>
            </a:r>
            <a:r>
              <a:rPr lang="nl-BE" sz="2800" dirty="0"/>
              <a:t>en “ruis”</a:t>
            </a:r>
          </a:p>
          <a:p>
            <a:pPr>
              <a:lnSpc>
                <a:spcPct val="90000"/>
              </a:lnSpc>
            </a:pPr>
            <a:r>
              <a:rPr lang="nl-BE" sz="2800" dirty="0"/>
              <a:t>Langdurige, onzichtbare, stille zorg</a:t>
            </a:r>
          </a:p>
          <a:p>
            <a:pPr>
              <a:lnSpc>
                <a:spcPct val="90000"/>
              </a:lnSpc>
            </a:pPr>
            <a:r>
              <a:rPr lang="nl-BE" sz="2800" dirty="0" smtClean="0"/>
              <a:t>Leren zwijgen</a:t>
            </a:r>
          </a:p>
          <a:p>
            <a:pPr>
              <a:lnSpc>
                <a:spcPct val="90000"/>
              </a:lnSpc>
            </a:pPr>
            <a:r>
              <a:rPr lang="nl-BE" sz="2800" dirty="0" smtClean="0"/>
              <a:t>“Zieke</a:t>
            </a:r>
            <a:r>
              <a:rPr lang="nl-BE" sz="2800" dirty="0"/>
              <a:t>” mensen </a:t>
            </a:r>
            <a:r>
              <a:rPr lang="nl-BE" sz="2800" dirty="0" smtClean="0"/>
              <a:t>leren ons</a:t>
            </a:r>
            <a:endParaRPr lang="nl-BE" sz="2800" dirty="0"/>
          </a:p>
          <a:p>
            <a:pPr>
              <a:lnSpc>
                <a:spcPct val="90000"/>
              </a:lnSpc>
            </a:pPr>
            <a:r>
              <a:rPr lang="nl-BE" sz="2800" dirty="0"/>
              <a:t>“Er zijn” (</a:t>
            </a:r>
            <a:r>
              <a:rPr lang="nl-BE" sz="2800" dirty="0" err="1"/>
              <a:t>being</a:t>
            </a:r>
            <a:r>
              <a:rPr lang="nl-BE" sz="2800" dirty="0"/>
              <a:t> </a:t>
            </a:r>
            <a:r>
              <a:rPr lang="nl-BE" sz="2800" dirty="0" err="1"/>
              <a:t>there</a:t>
            </a:r>
            <a:r>
              <a:rPr lang="nl-BE" sz="2800" dirty="0"/>
              <a:t>, </a:t>
            </a:r>
            <a:r>
              <a:rPr lang="nl-BE" sz="2800" dirty="0" err="1"/>
              <a:t>dasein</a:t>
            </a:r>
            <a:r>
              <a:rPr lang="nl-BE" sz="2800" dirty="0"/>
              <a:t>)</a:t>
            </a:r>
          </a:p>
          <a:p>
            <a:pPr>
              <a:lnSpc>
                <a:spcPct val="90000"/>
              </a:lnSpc>
            </a:pPr>
            <a:r>
              <a:rPr lang="nl-BE" sz="2800" dirty="0"/>
              <a:t>Onmacht zonder cynisme: “I </a:t>
            </a:r>
            <a:r>
              <a:rPr lang="nl-BE" sz="2800" dirty="0" err="1"/>
              <a:t>can’t</a:t>
            </a:r>
            <a:r>
              <a:rPr lang="nl-BE" sz="2800" dirty="0"/>
              <a:t> go </a:t>
            </a:r>
            <a:r>
              <a:rPr lang="nl-BE" sz="2800" dirty="0" err="1"/>
              <a:t>on</a:t>
            </a:r>
            <a:r>
              <a:rPr lang="nl-BE" sz="2800" dirty="0"/>
              <a:t>. </a:t>
            </a:r>
            <a:r>
              <a:rPr lang="nl-BE" sz="2800" dirty="0" err="1"/>
              <a:t>I’ll</a:t>
            </a:r>
            <a:r>
              <a:rPr lang="nl-BE" sz="2800" dirty="0"/>
              <a:t> go </a:t>
            </a:r>
            <a:r>
              <a:rPr lang="nl-BE" sz="2800" dirty="0" err="1"/>
              <a:t>on</a:t>
            </a:r>
            <a:r>
              <a:rPr lang="nl-BE" sz="2800" dirty="0"/>
              <a:t>” (</a:t>
            </a:r>
            <a:r>
              <a:rPr lang="nl-BE" sz="2800" dirty="0" err="1"/>
              <a:t>Beckett</a:t>
            </a:r>
            <a:r>
              <a:rPr lang="nl-BE" sz="2800" dirty="0"/>
              <a:t>).</a:t>
            </a:r>
          </a:p>
          <a:p>
            <a:pPr>
              <a:lnSpc>
                <a:spcPct val="90000"/>
              </a:lnSpc>
            </a:pPr>
            <a:r>
              <a:rPr lang="nl-BE" sz="2800" dirty="0"/>
              <a:t>Deemoed / Bescheidenheid</a:t>
            </a:r>
          </a:p>
          <a:p>
            <a:pPr>
              <a:lnSpc>
                <a:spcPct val="90000"/>
              </a:lnSpc>
              <a:buNone/>
            </a:pPr>
            <a:endParaRPr lang="nl-NL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effectLst/>
              </a:rPr>
              <a:t>Besluit</a:t>
            </a:r>
            <a:endParaRPr lang="en-US" b="1" dirty="0">
              <a:effectLst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 algn="ctr">
              <a:buNone/>
            </a:pPr>
            <a:r>
              <a:rPr lang="nl-BE" dirty="0" smtClean="0"/>
              <a:t>Levinas’ kleine goedheid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 smtClean="0"/>
              <a:t>“Mind is </a:t>
            </a:r>
            <a:r>
              <a:rPr lang="nl-BE" dirty="0" err="1" smtClean="0"/>
              <a:t>social</a:t>
            </a:r>
            <a:r>
              <a:rPr lang="nl-BE" dirty="0" smtClean="0"/>
              <a:t>” (Gregory </a:t>
            </a:r>
            <a:r>
              <a:rPr lang="nl-BE" dirty="0" err="1" smtClean="0"/>
              <a:t>Bateson</a:t>
            </a:r>
            <a:r>
              <a:rPr lang="nl-BE" dirty="0" smtClean="0"/>
              <a:t>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0514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MEDICALISERING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“Gezondheid” als eigen verdienste in een maakbare samenleving (meritocratie).</a:t>
            </a:r>
          </a:p>
          <a:p>
            <a:r>
              <a:rPr lang="nl-BE" dirty="0" smtClean="0"/>
              <a:t>“Perfectie” als ultiem doel : het paradijs op deze aarde (</a:t>
            </a:r>
            <a:r>
              <a:rPr lang="nl-BE" dirty="0" err="1" smtClean="0"/>
              <a:t>paradise</a:t>
            </a:r>
            <a:r>
              <a:rPr lang="nl-BE" dirty="0" smtClean="0"/>
              <a:t> lost).</a:t>
            </a:r>
          </a:p>
          <a:p>
            <a:r>
              <a:rPr lang="nl-BE" dirty="0" smtClean="0"/>
              <a:t>“Tekort en imperfect” als persoonlijke mislukking.</a:t>
            </a:r>
          </a:p>
          <a:p>
            <a:r>
              <a:rPr lang="nl-BE" dirty="0" smtClean="0"/>
              <a:t>“Tekort en imperfect” als ZIEKTE.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5752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4800" dirty="0" smtClean="0"/>
              <a:t>  “Laten we alstublieft een                               beetje ongelukkig zijn.”</a:t>
            </a:r>
            <a:endParaRPr lang="nl-BE" sz="4800" dirty="0"/>
          </a:p>
        </p:txBody>
      </p:sp>
    </p:spTree>
    <p:extLst>
      <p:ext uri="{BB962C8B-B14F-4D97-AF65-F5344CB8AC3E}">
        <p14:creationId xmlns:p14="http://schemas.microsoft.com/office/powerpoint/2010/main" val="1739460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b="1" dirty="0" smtClean="0">
                <a:solidFill>
                  <a:srgbClr val="000000"/>
                </a:solidFill>
                <a:effectLst/>
              </a:rPr>
              <a:t>1. Verbrokkeling ?</a:t>
            </a:r>
            <a:endParaRPr lang="nl-NL" b="1" dirty="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7171" name="Picture 5" descr="picasso muziekblad en gita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484313"/>
            <a:ext cx="7129463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874963" algn="l"/>
                <a:tab pos="5376863" algn="l"/>
                <a:tab pos="6003925" algn="l"/>
              </a:tabLst>
            </a:pPr>
            <a:r>
              <a:rPr lang="nl-BE" sz="2400" dirty="0" err="1"/>
              <a:t>Post-moderniteit</a:t>
            </a:r>
            <a:r>
              <a:rPr lang="nl-BE" sz="2400" dirty="0"/>
              <a:t> = </a:t>
            </a:r>
            <a:r>
              <a:rPr lang="nl-BE" sz="2400" dirty="0" smtClean="0"/>
              <a:t>deconstructie</a:t>
            </a:r>
          </a:p>
          <a:p>
            <a:pPr>
              <a:tabLst>
                <a:tab pos="2422525" algn="l"/>
                <a:tab pos="2874963" algn="l"/>
                <a:tab pos="5376863" algn="l"/>
                <a:tab pos="6003925" algn="l"/>
              </a:tabLst>
            </a:pPr>
            <a:r>
              <a:rPr lang="nl-BE" sz="2400" dirty="0" err="1" smtClean="0"/>
              <a:t>Splittingen</a:t>
            </a:r>
            <a:r>
              <a:rPr lang="nl-BE" sz="2400" dirty="0" smtClean="0"/>
              <a:t>: 	</a:t>
            </a:r>
          </a:p>
          <a:p>
            <a:pPr marL="0" indent="0">
              <a:buNone/>
              <a:tabLst>
                <a:tab pos="2422525" algn="l"/>
                <a:tab pos="2874963" algn="l"/>
                <a:tab pos="5376863" algn="l"/>
                <a:tab pos="6003925" algn="l"/>
              </a:tabLst>
            </a:pPr>
            <a:r>
              <a:rPr lang="nl-BE" sz="2400" dirty="0"/>
              <a:t> </a:t>
            </a:r>
            <a:r>
              <a:rPr lang="nl-BE" sz="2400" dirty="0" smtClean="0"/>
              <a:t>  - leeftijdsgroepen : jong, blits, mooi, slim, BV</a:t>
            </a:r>
          </a:p>
          <a:p>
            <a:pPr marL="0" indent="0">
              <a:buNone/>
              <a:tabLst>
                <a:tab pos="2422525" algn="l"/>
                <a:tab pos="2874963" algn="l"/>
                <a:tab pos="5376863" algn="l"/>
                <a:tab pos="6003925" algn="l"/>
              </a:tabLst>
            </a:pPr>
            <a:r>
              <a:rPr lang="nl-BE" sz="2400" dirty="0"/>
              <a:t> </a:t>
            </a:r>
            <a:r>
              <a:rPr lang="nl-BE" sz="2400" dirty="0" smtClean="0"/>
              <a:t>  - culturele groepen  : </a:t>
            </a:r>
            <a:r>
              <a:rPr lang="nl-BE" sz="2400" dirty="0" err="1" smtClean="0"/>
              <a:t>white</a:t>
            </a:r>
            <a:r>
              <a:rPr lang="nl-BE" sz="2400" dirty="0" smtClean="0"/>
              <a:t> </a:t>
            </a:r>
            <a:r>
              <a:rPr lang="nl-BE" sz="2400" dirty="0" err="1" smtClean="0"/>
              <a:t>middle</a:t>
            </a:r>
            <a:r>
              <a:rPr lang="nl-BE" sz="2400" dirty="0" smtClean="0"/>
              <a:t> class </a:t>
            </a:r>
            <a:r>
              <a:rPr lang="nl-BE" sz="2400" dirty="0" err="1" smtClean="0"/>
              <a:t>heroes</a:t>
            </a:r>
            <a:r>
              <a:rPr lang="nl-BE" sz="2400" dirty="0" smtClean="0"/>
              <a:t/>
            </a:r>
            <a:br>
              <a:rPr lang="nl-BE" sz="2400" dirty="0" smtClean="0"/>
            </a:br>
            <a:r>
              <a:rPr lang="nl-BE" sz="2400" dirty="0" smtClean="0"/>
              <a:t>   - winners – losers : patiënten / niet-patiënten</a:t>
            </a:r>
          </a:p>
          <a:p>
            <a:pPr marL="0" indent="0">
              <a:buNone/>
              <a:tabLst>
                <a:tab pos="2422525" algn="l"/>
                <a:tab pos="2874963" algn="l"/>
                <a:tab pos="5376863" algn="l"/>
                <a:tab pos="6003925" algn="l"/>
              </a:tabLst>
            </a:pPr>
            <a:r>
              <a:rPr lang="nl-BE" sz="2400" dirty="0"/>
              <a:t> </a:t>
            </a:r>
            <a:r>
              <a:rPr lang="nl-BE" sz="2400" dirty="0" smtClean="0"/>
              <a:t>  </a:t>
            </a:r>
            <a:br>
              <a:rPr lang="nl-BE" sz="2400" dirty="0" smtClean="0"/>
            </a:br>
            <a:r>
              <a:rPr lang="nl-BE" sz="2400" dirty="0" smtClean="0"/>
              <a:t>Paradox: Globalisering ---</a:t>
            </a:r>
            <a:r>
              <a:rPr lang="nl-BE" sz="2400" dirty="0" smtClean="0">
                <a:sym typeface="Wingdings" pitchFamily="2" charset="2"/>
              </a:rPr>
              <a:t></a:t>
            </a:r>
            <a:r>
              <a:rPr lang="nl-BE" sz="2400" dirty="0" smtClean="0"/>
              <a:t> vervreemding</a:t>
            </a:r>
          </a:p>
          <a:p>
            <a:pPr marL="0" indent="0">
              <a:buNone/>
              <a:tabLst>
                <a:tab pos="2422525" algn="l"/>
                <a:tab pos="2874963" algn="l"/>
                <a:tab pos="5376863" algn="l"/>
                <a:tab pos="6003925" algn="l"/>
              </a:tabLst>
            </a:pPr>
            <a:r>
              <a:rPr lang="nl-BE" sz="2400" dirty="0"/>
              <a:t> </a:t>
            </a:r>
            <a:r>
              <a:rPr lang="nl-BE" sz="2400" dirty="0" smtClean="0"/>
              <a:t>             Efficiëntie ---</a:t>
            </a:r>
            <a:r>
              <a:rPr lang="nl-BE" sz="2400" dirty="0" smtClean="0">
                <a:sym typeface="Wingdings" pitchFamily="2" charset="2"/>
              </a:rPr>
              <a:t>  verliezers</a:t>
            </a:r>
            <a:endParaRPr lang="nl-BE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BE" sz="2400" dirty="0" err="1" smtClean="0"/>
              <a:t>Post-moderniteit</a:t>
            </a:r>
            <a:r>
              <a:rPr lang="nl-BE" sz="2400" dirty="0" smtClean="0"/>
              <a:t> </a:t>
            </a:r>
            <a:r>
              <a:rPr lang="nl-BE" sz="2400" dirty="0"/>
              <a:t>= open systeem</a:t>
            </a:r>
            <a:br>
              <a:rPr lang="nl-BE" sz="2400" dirty="0"/>
            </a:br>
            <a:r>
              <a:rPr lang="nl-BE" sz="2400" dirty="0"/>
              <a:t>Pluralistisch verschil – denken</a:t>
            </a:r>
            <a:br>
              <a:rPr lang="nl-BE" sz="2400" dirty="0"/>
            </a:br>
            <a:r>
              <a:rPr lang="nl-BE" sz="2400" dirty="0"/>
              <a:t>	“Veelheid, verscheidenheid, verschil</a:t>
            </a:r>
            <a:br>
              <a:rPr lang="nl-BE" sz="2400" dirty="0"/>
            </a:br>
            <a:r>
              <a:rPr lang="nl-BE" sz="2400" dirty="0"/>
              <a:t>	zijn meer fundamentele begrippen</a:t>
            </a:r>
            <a:br>
              <a:rPr lang="nl-BE" sz="2400" dirty="0"/>
            </a:br>
            <a:r>
              <a:rPr lang="nl-BE" sz="2400" dirty="0"/>
              <a:t>	dan eenheid, gelijkheid, identiteit”.</a:t>
            </a:r>
            <a:br>
              <a:rPr lang="nl-BE" sz="2400" dirty="0"/>
            </a:br>
            <a:endParaRPr lang="nl-BE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nl-BE" sz="2400" dirty="0"/>
              <a:t>			Cf. </a:t>
            </a:r>
            <a:r>
              <a:rPr lang="nl-BE" sz="2400" dirty="0" err="1"/>
              <a:t>Deleuze</a:t>
            </a:r>
            <a:r>
              <a:rPr lang="nl-BE" sz="2400" dirty="0"/>
              <a:t>: “</a:t>
            </a:r>
            <a:r>
              <a:rPr lang="nl-BE" sz="2400" dirty="0" err="1"/>
              <a:t>Comment</a:t>
            </a:r>
            <a:r>
              <a:rPr lang="nl-BE" sz="2400" dirty="0"/>
              <a:t> </a:t>
            </a:r>
            <a:r>
              <a:rPr lang="nl-BE" sz="2400" dirty="0" err="1"/>
              <a:t>produire</a:t>
            </a:r>
            <a:r>
              <a:rPr lang="nl-BE" sz="2400" dirty="0"/>
              <a:t>, et </a:t>
            </a:r>
            <a:br>
              <a:rPr lang="nl-BE" sz="2400" dirty="0"/>
            </a:br>
            <a:r>
              <a:rPr lang="nl-BE" sz="2400" dirty="0"/>
              <a:t>		</a:t>
            </a:r>
            <a:r>
              <a:rPr lang="nl-BE" sz="2400" dirty="0" err="1"/>
              <a:t>penser</a:t>
            </a:r>
            <a:r>
              <a:rPr lang="nl-BE" sz="2400" dirty="0"/>
              <a:t>, des </a:t>
            </a:r>
            <a:r>
              <a:rPr lang="nl-BE" sz="2400" dirty="0" err="1"/>
              <a:t>fragments</a:t>
            </a:r>
            <a:r>
              <a:rPr lang="nl-BE" sz="2400" dirty="0"/>
              <a:t> …”</a:t>
            </a:r>
            <a:endParaRPr lang="nl-NL" sz="2400" dirty="0"/>
          </a:p>
          <a:p>
            <a:pPr>
              <a:lnSpc>
                <a:spcPct val="90000"/>
              </a:lnSpc>
            </a:pPr>
            <a:endParaRPr lang="nl-N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>
              <a:buNone/>
            </a:pPr>
            <a:r>
              <a:rPr lang="nl-BE" sz="2400" dirty="0" smtClean="0"/>
              <a:t>De </a:t>
            </a:r>
            <a:r>
              <a:rPr lang="nl-BE" sz="2400" i="1" dirty="0" smtClean="0"/>
              <a:t>verbinding</a:t>
            </a:r>
            <a:r>
              <a:rPr lang="nl-BE" sz="2400" dirty="0" smtClean="0"/>
              <a:t> als voorwaarde van geluk</a:t>
            </a:r>
          </a:p>
          <a:p>
            <a:pPr>
              <a:buNone/>
            </a:pPr>
            <a:r>
              <a:rPr lang="nl-BE" sz="2400" dirty="0" smtClean="0"/>
              <a:t>“</a:t>
            </a:r>
            <a:r>
              <a:rPr lang="nl-BE" sz="2400" dirty="0" err="1" smtClean="0"/>
              <a:t>l’enfer</a:t>
            </a:r>
            <a:r>
              <a:rPr lang="nl-BE" sz="2400" dirty="0" smtClean="0"/>
              <a:t>, </a:t>
            </a:r>
            <a:r>
              <a:rPr lang="nl-BE" sz="2400" dirty="0" err="1" smtClean="0"/>
              <a:t>c’est</a:t>
            </a:r>
            <a:r>
              <a:rPr lang="nl-BE" sz="2400" dirty="0" smtClean="0"/>
              <a:t> </a:t>
            </a:r>
            <a:r>
              <a:rPr lang="nl-BE" sz="2400" dirty="0" err="1" smtClean="0"/>
              <a:t>le</a:t>
            </a:r>
            <a:r>
              <a:rPr lang="nl-BE" sz="2400" dirty="0" smtClean="0"/>
              <a:t> </a:t>
            </a:r>
            <a:r>
              <a:rPr lang="nl-BE" sz="2400" dirty="0" err="1" smtClean="0"/>
              <a:t>manque</a:t>
            </a:r>
            <a:r>
              <a:rPr lang="nl-BE" sz="2400" dirty="0" smtClean="0"/>
              <a:t> des </a:t>
            </a:r>
            <a:r>
              <a:rPr lang="nl-BE" sz="2400" dirty="0" err="1" smtClean="0"/>
              <a:t>autres</a:t>
            </a:r>
            <a:r>
              <a:rPr lang="nl-BE" sz="2400" dirty="0" smtClean="0"/>
              <a:t>”</a:t>
            </a:r>
          </a:p>
          <a:p>
            <a:pPr>
              <a:buNone/>
            </a:pPr>
            <a:endParaRPr lang="nl-BE" sz="2400" dirty="0" smtClean="0"/>
          </a:p>
          <a:p>
            <a:pPr>
              <a:buNone/>
            </a:pPr>
            <a:r>
              <a:rPr lang="nl-BE" sz="2400" dirty="0" smtClean="0"/>
              <a:t>	Geluk in een verbrokkelde samenleving :</a:t>
            </a:r>
          </a:p>
          <a:p>
            <a:pPr>
              <a:buNone/>
            </a:pPr>
            <a:r>
              <a:rPr lang="nl-BE" sz="2400" dirty="0"/>
              <a:t> </a:t>
            </a:r>
            <a:r>
              <a:rPr lang="nl-BE" sz="2400" dirty="0" smtClean="0"/>
              <a:t>   Individueel “geluk”</a:t>
            </a:r>
          </a:p>
          <a:p>
            <a:pPr>
              <a:buNone/>
            </a:pPr>
            <a:r>
              <a:rPr lang="nl-BE" sz="2400" dirty="0"/>
              <a:t> </a:t>
            </a:r>
            <a:r>
              <a:rPr lang="nl-BE" sz="2400" dirty="0" smtClean="0"/>
              <a:t>   </a:t>
            </a:r>
            <a:r>
              <a:rPr lang="nl-BE" sz="2400" dirty="0" err="1" smtClean="0"/>
              <a:t>Usurpistisch</a:t>
            </a:r>
            <a:r>
              <a:rPr lang="nl-BE" sz="2400" dirty="0" smtClean="0"/>
              <a:t> “geluk”</a:t>
            </a:r>
          </a:p>
          <a:p>
            <a:pPr>
              <a:buNone/>
            </a:pPr>
            <a:endParaRPr lang="nl-BE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Scheur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cheu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eur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ur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ur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ur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ur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ur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ur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ur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ur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159</TotalTime>
  <Words>251</Words>
  <Application>Microsoft Office PowerPoint</Application>
  <PresentationFormat>Diavoorstelling (4:3)</PresentationFormat>
  <Paragraphs>82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Tahoma</vt:lpstr>
      <vt:lpstr>Times New Roman</vt:lpstr>
      <vt:lpstr>Wingdings</vt:lpstr>
      <vt:lpstr>Thema1</vt:lpstr>
      <vt:lpstr>  “BEWUST / ONBEWUST ?”</vt:lpstr>
      <vt:lpstr>Psychiater sum, Ergo sum</vt:lpstr>
      <vt:lpstr>PowerPoint-presentatie</vt:lpstr>
      <vt:lpstr>MEDICALISERING</vt:lpstr>
      <vt:lpstr>PowerPoint-presentatie</vt:lpstr>
      <vt:lpstr>1. Verbrokkeling ?</vt:lpstr>
      <vt:lpstr>PowerPoint-presentatie</vt:lpstr>
      <vt:lpstr>PowerPoint-presentatie</vt:lpstr>
      <vt:lpstr>PowerPoint-presentatie</vt:lpstr>
      <vt:lpstr>2. Vervlakking? </vt:lpstr>
      <vt:lpstr>PowerPoint-presentatie</vt:lpstr>
      <vt:lpstr>PowerPoint-presentatie</vt:lpstr>
      <vt:lpstr>PowerPoint-presentatie</vt:lpstr>
      <vt:lpstr>PowerPoint-presentatie</vt:lpstr>
      <vt:lpstr>(onveilige) hechting</vt:lpstr>
      <vt:lpstr>4. In-fantiel?</vt:lpstr>
      <vt:lpstr>“Woord-armoede”</vt:lpstr>
      <vt:lpstr>5. Existentie?</vt:lpstr>
      <vt:lpstr>Existentie </vt:lpstr>
      <vt:lpstr>6. Stilte?</vt:lpstr>
      <vt:lpstr>Stilte</vt:lpstr>
      <vt:lpstr>Besluit</vt:lpstr>
    </vt:vector>
  </TitlesOfParts>
  <Company>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Talent? Over nature, nurture en chance</dc:title>
  <dc:creator>k0241</dc:creator>
  <cp:lastModifiedBy>Martine Docx</cp:lastModifiedBy>
  <cp:revision>28</cp:revision>
  <dcterms:created xsi:type="dcterms:W3CDTF">2011-11-09T09:59:31Z</dcterms:created>
  <dcterms:modified xsi:type="dcterms:W3CDTF">2017-10-06T22:09:02Z</dcterms:modified>
</cp:coreProperties>
</file>